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2.14 Фото и текст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DB3FB19-848E-CB42-A250-50BFE3733C90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086341" y="1256685"/>
            <a:ext cx="2767246" cy="5219923"/>
          </a:xfrm>
          <a:prstGeom prst="rect">
            <a:avLst/>
          </a:prstGeom>
        </p:spPr>
        <p:txBody>
          <a:bodyPr anchor="ctr"/>
          <a:lstStyle>
            <a:lvl1pPr algn="ctr">
              <a:buFontTx/>
              <a:buNone/>
              <a:defRPr sz="2400"/>
            </a:lvl1pPr>
          </a:lstStyle>
          <a:p>
            <a:r>
              <a:rPr lang="ru-RU" dirty="0"/>
              <a:t>Место для фото</a:t>
            </a:r>
            <a:endParaRPr lang="x-none" dirty="0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xmlns="" id="{0B784A6F-340A-2941-87C9-A4B20857D78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5676" y="1256686"/>
            <a:ext cx="5080563" cy="1029869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8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xmlns="" id="{2C246C5F-8780-7248-AE97-EF179949CD2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91132" y="2483682"/>
            <a:ext cx="5080563" cy="296475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300" b="0" i="0">
                <a:solidFill>
                  <a:srgbClr val="19212C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Текст слайда</a:t>
            </a:r>
            <a:endParaRPr lang="x-none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65C7CCEA-8174-CC41-9238-A0D3EA01F3F5}"/>
              </a:ext>
            </a:extLst>
          </p:cNvPr>
          <p:cNvCxnSpPr>
            <a:cxnSpLocks/>
          </p:cNvCxnSpPr>
          <p:nvPr userDrawn="1"/>
        </p:nvCxnSpPr>
        <p:spPr>
          <a:xfrm>
            <a:off x="285986" y="376804"/>
            <a:ext cx="8572028" cy="0"/>
          </a:xfrm>
          <a:prstGeom prst="line">
            <a:avLst/>
          </a:prstGeom>
          <a:ln w="19050">
            <a:solidFill>
              <a:srgbClr val="D1D5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 Placeholder 13">
            <a:extLst>
              <a:ext uri="{FF2B5EF4-FFF2-40B4-BE49-F238E27FC236}">
                <a16:creationId xmlns:a16="http://schemas.microsoft.com/office/drawing/2014/main" xmlns="" id="{4845C9DD-5C7A-874F-8368-FFFC6465A6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1612" y="393664"/>
            <a:ext cx="1942691" cy="288126"/>
          </a:xfrm>
          <a:prstGeom prst="rect">
            <a:avLst/>
          </a:prstGeom>
        </p:spPr>
        <p:txBody>
          <a:bodyPr/>
          <a:lstStyle>
            <a:lvl1pPr marL="0" indent="0" algn="l">
              <a:buFontTx/>
              <a:buNone/>
              <a:defRPr sz="1100" b="0" i="0">
                <a:solidFill>
                  <a:srgbClr val="7F818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Заголовок раздела</a:t>
            </a:r>
          </a:p>
        </p:txBody>
      </p:sp>
      <p:sp>
        <p:nvSpPr>
          <p:cNvPr id="18" name="Text Placeholder 13">
            <a:extLst>
              <a:ext uri="{FF2B5EF4-FFF2-40B4-BE49-F238E27FC236}">
                <a16:creationId xmlns:a16="http://schemas.microsoft.com/office/drawing/2014/main" xmlns="" id="{0591D277-AA9C-EC41-A110-AE8469C88BF9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515013" y="6319800"/>
            <a:ext cx="1343001" cy="374160"/>
          </a:xfrm>
          <a:prstGeom prst="rect">
            <a:avLst/>
          </a:prstGeom>
        </p:spPr>
        <p:txBody>
          <a:bodyPr/>
          <a:lstStyle>
            <a:lvl1pPr marL="0" indent="0" algn="r">
              <a:buFontTx/>
              <a:buNone/>
              <a:defRPr sz="800" b="0" i="0">
                <a:solidFill>
                  <a:srgbClr val="7F8183">
                    <a:alpha val="50000"/>
                  </a:srgb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ru-RU" dirty="0"/>
              <a:t>Название презентации</a:t>
            </a:r>
            <a:endParaRPr lang="x-none" dirty="0"/>
          </a:p>
        </p:txBody>
      </p:sp>
      <p:sp>
        <p:nvSpPr>
          <p:cNvPr id="19" name="Slide Number Placeholder 1">
            <a:extLst>
              <a:ext uri="{FF2B5EF4-FFF2-40B4-BE49-F238E27FC236}">
                <a16:creationId xmlns:a16="http://schemas.microsoft.com/office/drawing/2014/main" xmlns="" id="{21F144B7-C152-F244-9A00-75D92A833EF2}"/>
              </a:ext>
            </a:extLst>
          </p:cNvPr>
          <p:cNvSpPr txBox="1">
            <a:spLocks/>
          </p:cNvSpPr>
          <p:nvPr userDrawn="1"/>
        </p:nvSpPr>
        <p:spPr>
          <a:xfrm>
            <a:off x="8331614" y="395811"/>
            <a:ext cx="526400" cy="288125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ru-RU"/>
            </a:defPPr>
            <a:lvl1pPr marL="0" algn="ctr" defTabSz="914400" rtl="0" eaLnBrk="1" latinLnBrk="0" hangingPunct="1">
              <a:defRPr sz="1000" b="1" i="0" kern="1200">
                <a:solidFill>
                  <a:schemeClr val="tx1">
                    <a:alpha val="50000"/>
                  </a:schemeClr>
                </a:solidFill>
                <a:latin typeface="Arial Black" charset="0"/>
                <a:ea typeface="Arial Black" charset="0"/>
                <a:cs typeface="Arial Black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6BEB4B9D-C361-924F-82A2-CAE0D269FBBD}" type="slidenum">
              <a:rPr lang="en-US" sz="1100" b="0" i="0" smtClean="0">
                <a:solidFill>
                  <a:srgbClr val="E9272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pPr algn="r"/>
              <a:t>‹#›</a:t>
            </a:fld>
            <a:endParaRPr lang="en-US" sz="1100" b="0" i="0" dirty="0">
              <a:solidFill>
                <a:srgbClr val="E9272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767953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11.01.2022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28F0E94-A6DB-4DA6-899F-FAF178370C4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9552" y="620688"/>
            <a:ext cx="8006804" cy="79208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rgbClr val="C00000"/>
                </a:solidFill>
              </a:rPr>
              <a:t>Микротравмы: новое в законодательстве с 1 марта 2022 года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67B466C-D309-42E8-AD21-B87A879D314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95536" y="1340768"/>
            <a:ext cx="8424936" cy="4752528"/>
          </a:xfrm>
        </p:spPr>
        <p:txBody>
          <a:bodyPr/>
          <a:lstStyle/>
          <a:p>
            <a:r>
              <a:rPr lang="ru-RU" b="1" dirty="0" smtClean="0"/>
              <a:t> С 1 марта 2022 года в ТК РФ, наряду с понятием «несчастный случай», закрепляется понятие «микроповреждение (</a:t>
            </a:r>
            <a:r>
              <a:rPr lang="ru-RU" b="1" dirty="0" smtClean="0"/>
              <a:t>микротравма)»</a:t>
            </a:r>
          </a:p>
          <a:p>
            <a:endParaRPr lang="ru-RU" b="1" dirty="0" smtClean="0"/>
          </a:p>
          <a:p>
            <a:r>
              <a:rPr lang="ru-RU" sz="1400" dirty="0" smtClean="0"/>
              <a:t>В новой редакции Трудового кодекса Российской Федерации (</a:t>
            </a:r>
            <a:r>
              <a:rPr lang="ru-RU" sz="1400" i="1" dirty="0" smtClean="0"/>
              <a:t>далее</a:t>
            </a:r>
            <a:r>
              <a:rPr lang="ru-RU" sz="1400" dirty="0" smtClean="0"/>
              <a:t> — ТК РФ) в статье 209.1 закреплены основные принципы обеспечения безопасности труда. В 2022 году это:</a:t>
            </a:r>
          </a:p>
          <a:p>
            <a:r>
              <a:rPr lang="ru-RU" sz="1400" dirty="0" smtClean="0"/>
              <a:t>предупреждение и профилактика опасностей;</a:t>
            </a:r>
          </a:p>
          <a:p>
            <a:r>
              <a:rPr lang="ru-RU" sz="1400" dirty="0" smtClean="0"/>
              <a:t>минимизация повреждения здоровья работников.</a:t>
            </a:r>
          </a:p>
          <a:p>
            <a:r>
              <a:rPr lang="ru-RU" sz="1400" dirty="0" smtClean="0"/>
              <a:t>Принцип предупреждения и профилактики опасностей означает, что работодатель систематически должен реализовывать мероприятия по улучшению условий труда, включая ликвидацию или снижение уровней профессиональных рисков или недопущение повышения их уровней, с соблюдением приоритетности реализации таких мероприятий. Принцип минимизации повреждения здоровья работников означает, что работодателем должны быть предусмотрены меры, обеспечивающие постоянную готовность к локализации (минимизации) и ликвидации последствий реализации профессиональных рисков.</a:t>
            </a:r>
          </a:p>
          <a:p>
            <a:r>
              <a:rPr lang="ru-RU" sz="1400" dirty="0" smtClean="0"/>
              <a:t>Учет микроповреждений </a:t>
            </a:r>
            <a:r>
              <a:rPr lang="ru-RU" sz="1400" i="1" dirty="0" smtClean="0"/>
              <a:t>(рисунок 1) </a:t>
            </a:r>
            <a:r>
              <a:rPr lang="ru-RU" sz="1400" dirty="0" smtClean="0"/>
              <a:t>— это информация, которая позволит предупредить опасности, а также минимизировать повреждение здоровья работников.</a:t>
            </a:r>
          </a:p>
          <a:p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63F1FF13-FC4E-411D-875B-B75AF202DC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004C2B9B-C8EA-4D01-BCCC-7273D48796E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327476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67B466C-D309-42E8-AD21-B87A879D314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7544" y="4149080"/>
            <a:ext cx="8064896" cy="2016224"/>
          </a:xfrm>
        </p:spPr>
        <p:txBody>
          <a:bodyPr>
            <a:normAutofit fontScale="85000" lnSpcReduction="10000"/>
          </a:bodyPr>
          <a:lstStyle/>
          <a:p>
            <a:r>
              <a:rPr lang="ru-RU" b="1" cap="all" dirty="0" smtClean="0">
                <a:solidFill>
                  <a:srgbClr val="C00000"/>
                </a:solidFill>
              </a:rPr>
              <a:t>ОТЛИЧИЕ МИКРОТРАВМЫ ОТ НЕСЧАСТНОГО СЛУЧАЯ</a:t>
            </a:r>
            <a:endParaRPr lang="ru-RU" cap="all" dirty="0" smtClean="0">
              <a:solidFill>
                <a:srgbClr val="C00000"/>
              </a:solidFill>
            </a:endParaRPr>
          </a:p>
          <a:p>
            <a:r>
              <a:rPr lang="ru-RU" dirty="0" smtClean="0"/>
              <a:t>Статья 227 ТК РФ содержит критерии несчастного случая, подлежащего расследованию и учету. Расследованию как несчастные случаи подлежат события, в результате которых пострадавшими были получены: телесные повреждения (травмы), в том числе нанесенные другим лицом; тепловой удар; ожог; обморожение; утопление; поражение электрическим током, молнией, излучением; укусы и другие телесные повреждения, нанесенные животными и насекомыми; повреждения вследствие взрывов, аварий, разрушения зданий, сооружений и конструкций, стихийных бедствий и других чрезвычайных обстоятельств, иные повреждения здоровья, обусловленные воздействием внешних факторов, — повлекшие за собой необходимость перевода пострадавших на другую работу, временную или стойкую утрату ими трудоспособности либо смерть пострадавших, если указанные события произошли при осуществлении правомерных действий, обусловленных трудовыми отношениями с работодателем либо совершаемых в его интересах.</a:t>
            </a:r>
          </a:p>
          <a:p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63F1FF13-FC4E-411D-875B-B75AF202DC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004C2B9B-C8EA-4D01-BCCC-7273D48796E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" name="Рисунок 9" descr="01-mic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764704"/>
            <a:ext cx="7992888" cy="3223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6327476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67B466C-D309-42E8-AD21-B87A879D314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95536" y="692696"/>
            <a:ext cx="8496944" cy="1368152"/>
          </a:xfrm>
        </p:spPr>
        <p:txBody>
          <a:bodyPr>
            <a:normAutofit/>
          </a:bodyPr>
          <a:lstStyle/>
          <a:p>
            <a:r>
              <a:rPr lang="ru-RU" b="1" dirty="0" smtClean="0"/>
              <a:t> </a:t>
            </a:r>
            <a:r>
              <a:rPr lang="ru-RU" b="1" dirty="0" smtClean="0"/>
              <a:t> </a:t>
            </a:r>
            <a:r>
              <a:rPr lang="ru-RU" sz="1100" dirty="0" smtClean="0"/>
              <a:t>Стоит отметить, что основными документами по расследованию несчастных случаев на производстве являются ТК РФ (ст. 227–231) и постановление Министерства труда и социального развития РФ «Об утверждении форм документов, необходимых для расследования и учета несчастных случаев на производстве, и Положения об особенностях расследования несчастных случаев на производстве в отдельных отраслях и организациях» от 24 октября 2002 года № 73.</a:t>
            </a:r>
            <a:endParaRPr lang="ru-RU" sz="1100" b="1" dirty="0" smtClean="0"/>
          </a:p>
          <a:p>
            <a:endParaRPr lang="ru-RU" b="1" dirty="0" smtClean="0"/>
          </a:p>
          <a:p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63F1FF13-FC4E-411D-875B-B75AF202DC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004C2B9B-C8EA-4D01-BCCC-7273D48796E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Рисунок 7" descr="02-micr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628800"/>
            <a:ext cx="7992888" cy="194421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67544" y="3595568"/>
            <a:ext cx="8424936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cap="all" dirty="0" smtClean="0">
                <a:solidFill>
                  <a:srgbClr val="C00000"/>
                </a:solidFill>
              </a:rPr>
              <a:t>ЧТО ЕЩЕ ДОБАВИЛИ В ТК РФ В СВЯЗИ С УЧЕТОМ МИКРОТРАВМ?</a:t>
            </a:r>
            <a:endParaRPr lang="ru-RU" sz="1200" cap="all" dirty="0" smtClean="0">
              <a:solidFill>
                <a:srgbClr val="C00000"/>
              </a:solidFill>
            </a:endParaRPr>
          </a:p>
          <a:p>
            <a:r>
              <a:rPr lang="ru-RU" sz="1100" dirty="0" smtClean="0">
                <a:latin typeface="Verdana" pitchFamily="34" charset="0"/>
                <a:ea typeface="Verdana" pitchFamily="34" charset="0"/>
              </a:rPr>
              <a:t>Согласно статье 226 ТК РФ работодатель должен будет самостоятельно учитывать и рассматривать обстоятельства и причины, приведшие к возникновению у работников микроповреждений (микротравм). Рекомендации по учету микроповреждений (микротравм) работников будут утверждаться Минтрудом России.</a:t>
            </a:r>
          </a:p>
          <a:p>
            <a:r>
              <a:rPr lang="ru-RU" sz="1100" dirty="0" smtClean="0">
                <a:latin typeface="Verdana" pitchFamily="34" charset="0"/>
                <a:ea typeface="Verdana" pitchFamily="34" charset="0"/>
              </a:rPr>
              <a:t>Основанием для регистрации микроповреждения (микротравмы) работника и рассмотрения обстоятельств и причин, приведших к его возникновению, является обращение пострадавшего к своему непосредственному или вышестоящему руководителю, работодателю (его представителю).</a:t>
            </a:r>
          </a:p>
          <a:p>
            <a:r>
              <a:rPr lang="ru-RU" sz="1100" dirty="0" smtClean="0">
                <a:latin typeface="Verdana" pitchFamily="34" charset="0"/>
                <a:ea typeface="Verdana" pitchFamily="34" charset="0"/>
              </a:rPr>
              <a:t>В новую редакцию статьи 214 ТК РФ добавлены обязанности работодателя в области охраны труда. Работодатель обязан создать безопасные условия труда исходя из комплексной оценки технического и организационного уровня рабочего места, а также исходя из оценки факторов производственной среды и трудового процесса, которые могут привести к нанесению вреда здоровью работников, в частности:</a:t>
            </a:r>
          </a:p>
          <a:p>
            <a:r>
              <a:rPr lang="ru-RU" sz="1100" dirty="0" smtClean="0">
                <a:latin typeface="Verdana" pitchFamily="34" charset="0"/>
                <a:ea typeface="Verdana" pitchFamily="34" charset="0"/>
              </a:rPr>
              <a:t>систематическое выявление опасностей и профессиональных рисков, их регулярный анализ и оценку;</a:t>
            </a:r>
          </a:p>
          <a:p>
            <a:r>
              <a:rPr lang="ru-RU" sz="1100" dirty="0" smtClean="0">
                <a:latin typeface="Verdana" pitchFamily="34" charset="0"/>
                <a:ea typeface="Verdana" pitchFamily="34" charset="0"/>
              </a:rPr>
              <a:t>учет и рассмотрение причин и обстоятельств событий, приведших к возникновению микроповреждений (микротравм</a:t>
            </a:r>
            <a:r>
              <a:rPr lang="ru-RU" sz="1100" dirty="0" smtClean="0">
                <a:latin typeface="Verdana" pitchFamily="34" charset="0"/>
                <a:ea typeface="Verdana" pitchFamily="34" charset="0"/>
              </a:rPr>
              <a:t>).</a:t>
            </a:r>
          </a:p>
          <a:p>
            <a:r>
              <a:rPr lang="ru-RU" sz="1100" dirty="0" smtClean="0">
                <a:latin typeface="Verdana" pitchFamily="34" charset="0"/>
                <a:ea typeface="Verdana" pitchFamily="34" charset="0"/>
              </a:rPr>
              <a:t>В статью 216 ТК РФ в новую редакцию добавлены право каждого работника на личное участие или участие через своих представителей в рассмотрении причин и обстоятельств событий, приведших к возникновению микроповреждений (микротравм).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6327476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067B466C-D309-42E8-AD21-B87A879D314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7544" y="908720"/>
            <a:ext cx="8496944" cy="4752528"/>
          </a:xfrm>
        </p:spPr>
        <p:txBody>
          <a:bodyPr>
            <a:normAutofit/>
          </a:bodyPr>
          <a:lstStyle/>
          <a:p>
            <a:r>
              <a:rPr lang="ru-RU" sz="1100" b="1" cap="all" dirty="0" smtClean="0">
                <a:solidFill>
                  <a:srgbClr val="C00000"/>
                </a:solidFill>
              </a:rPr>
              <a:t>ЗАЧЕМ </a:t>
            </a:r>
            <a:r>
              <a:rPr lang="ru-RU" sz="1100" b="1" cap="all" dirty="0" smtClean="0">
                <a:solidFill>
                  <a:srgbClr val="C00000"/>
                </a:solidFill>
              </a:rPr>
              <a:t>НУЖЕН УЧЕТ МИКРОТРАВМ?</a:t>
            </a:r>
            <a:endParaRPr lang="ru-RU" sz="1100" cap="all" dirty="0" smtClean="0">
              <a:solidFill>
                <a:srgbClr val="C00000"/>
              </a:solidFill>
            </a:endParaRPr>
          </a:p>
          <a:p>
            <a:r>
              <a:rPr lang="ru-RU" sz="1100" dirty="0" smtClean="0"/>
              <a:t>Безусловно, эти меры направлены на снижение производственного травматизма в стране. По разным подсчетам экономические потери России из-за травм и несчастных случаев на производстве составляют около 4% ВВП в год. Это огромные потери бюджета из-за производственного травматизма.</a:t>
            </a:r>
          </a:p>
          <a:p>
            <a:r>
              <a:rPr lang="ru-RU" sz="1100" dirty="0" smtClean="0"/>
              <a:t>Современные материалы статистических данных по производственному травматизму и несчастным случаям объясняют актуальность направлений деятельности, включающих в себя: приоритет профилактических мероприятий, обнаружения предпосылок к производственному травматизму и их своевременному предупреждению.</a:t>
            </a:r>
          </a:p>
          <a:p>
            <a:r>
              <a:rPr lang="ru-RU" sz="1100" dirty="0" smtClean="0"/>
              <a:t>Данная информация будет являться ценным материалом для оценки профессионального риска на рабочем месте, планирования мероприятий по профилактике производственного травматизма. Учет микротравм поможет выявить и устранить угрозу до того момента, когда работник получит профессиональное заболевание или более серьезную травму.</a:t>
            </a:r>
            <a:endParaRPr lang="ru-RU" sz="1100" b="1" dirty="0" smtClean="0"/>
          </a:p>
          <a:p>
            <a:endParaRPr lang="ru-RU" b="1" dirty="0" smtClean="0"/>
          </a:p>
          <a:p>
            <a:r>
              <a:rPr lang="ru-RU" sz="1100" b="1" dirty="0" smtClean="0"/>
              <a:t>Каждый руководитель должен понимать причины возникновения микротравм на предприятии и принимать соответствующие меры по их предупреждению. Вот на это и направлены нововведения законодателя.</a:t>
            </a:r>
            <a:endParaRPr lang="ru-RU" sz="1100" b="1" dirty="0" smtClean="0"/>
          </a:p>
          <a:p>
            <a:endParaRPr lang="ru-RU" dirty="0" smtClean="0"/>
          </a:p>
          <a:p>
            <a:r>
              <a:rPr lang="ru-RU" sz="1100" dirty="0" smtClean="0"/>
              <a:t>Поправки в ТК РФ уже приняты и с 1 марта 2022 года в России необходимо будет вести учет микроповреждений. Безусловно, это дополнительная нагрузка на бизнес в виде дополнительных затрат трудового ресурса. Но учет, систематизация и реагирование работодателя на полученную информацию будет способствовать снижению производственного травматизма</a:t>
            </a:r>
            <a:r>
              <a:rPr lang="ru-RU" sz="1100" dirty="0" smtClean="0"/>
              <a:t>.</a:t>
            </a:r>
          </a:p>
          <a:p>
            <a:r>
              <a:rPr lang="ru-RU" sz="1100" dirty="0" smtClean="0"/>
              <a:t>Переход к системе учета и расследования микротравм на рабочем месте поможет многим российским предприятиям понять, что они делают правильно, а что требует изменений. После принятия новых поправок предприятиям придется детально прописать во внутренних документах политику в отношении травматизма и конкретные меры по выявлению и расследованию микротравм.</a:t>
            </a:r>
            <a:endParaRPr lang="ru-RU" sz="1100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63F1FF13-FC4E-411D-875B-B75AF202DC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xmlns="" id="{004C2B9B-C8EA-4D01-BCCC-7273D48796E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6327476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203</Words>
  <Application>Microsoft Office PowerPoint</Application>
  <PresentationFormat>Экран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Andrey</dc:creator>
  <cp:lastModifiedBy>Andrey</cp:lastModifiedBy>
  <cp:revision>5</cp:revision>
  <dcterms:created xsi:type="dcterms:W3CDTF">2022-01-11T19:49:31Z</dcterms:created>
  <dcterms:modified xsi:type="dcterms:W3CDTF">2022-01-11T20:23:47Z</dcterms:modified>
</cp:coreProperties>
</file>